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70" r:id="rId5"/>
    <p:sldId id="271" r:id="rId6"/>
    <p:sldId id="273" r:id="rId7"/>
    <p:sldId id="276" r:id="rId8"/>
    <p:sldId id="260" r:id="rId9"/>
    <p:sldId id="277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6" r:id="rId34"/>
    <p:sldId id="315" r:id="rId35"/>
    <p:sldId id="317" r:id="rId36"/>
    <p:sldId id="318" r:id="rId37"/>
    <p:sldId id="319" r:id="rId38"/>
    <p:sldId id="320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AGC7jgPfSV+6ImGDoeSArD6RWs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서원희" initials="" lastIdx="1" clrIdx="0"/>
  <p:cmAuthor id="1" name="최창수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>
        <p:scale>
          <a:sx n="145" d="100"/>
          <a:sy n="145" d="100"/>
        </p:scale>
        <p:origin x="11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16T04:06:54.186" idx="1">
    <p:pos x="6000" y="0"/>
    <p:text>theta_t가 그럼 현재 온도?인거임?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R9Cws"/>
      </p:ext>
    </p:extLst>
  </p:cm>
  <p:cm authorId="1" dt="2022-08-16T04:06:54.186" idx="1">
    <p:pos x="6000" y="0"/>
    <p:text>ㅇㅇㅇ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VZTVkQ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064a4c68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14064a4c68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14064a4c689_0_12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452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88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44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291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927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91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876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29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45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71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064a4c68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14064a4c689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14064a4c689_0_2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160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469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89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271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808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189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575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14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22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18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64a4c68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4064a4c68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064a4c689_0_21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724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4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990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23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248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454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944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874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5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064a4c68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4064a4c68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14064a4c689_0_72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5245dc91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45245dc916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145245dc916_2_15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78030b10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478030b10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1478030b10c_0_6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78030b1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478030b10c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g1478030b10c_0_99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064a4c68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4064a4c689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14064a4c689_0_9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8030b1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78030b10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1478030b10c_0_3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7875662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7738930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471805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4064a4c689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4064a4c689_0_12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g14064a4c689_0_12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14064a4c689_0_12"/>
          <p:cNvSpPr txBox="1"/>
          <p:nvPr/>
        </p:nvSpPr>
        <p:spPr>
          <a:xfrm>
            <a:off x="1542450" y="785050"/>
            <a:ext cx="91071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Align before Fuse:</a:t>
            </a:r>
            <a:br>
              <a:rPr lang="en-US" sz="4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4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Vision and Language Representation Learning with Momentum Distillation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-code-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g14064a4c689_0_12"/>
          <p:cNvSpPr txBox="1"/>
          <p:nvPr/>
        </p:nvSpPr>
        <p:spPr>
          <a:xfrm>
            <a:off x="4596000" y="4570661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AAI Lab. 서원희, 최창수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  <a:endParaRPr sz="2400" b="0" i="0" u="none" strike="noStrike" cap="none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3" y="444575"/>
            <a:ext cx="40887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Image data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DC71CB-09C4-4788-74CC-DBEFC8D7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6" y="957335"/>
            <a:ext cx="11208327" cy="51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C9FE83-9637-3F13-4F76-B3FD9BF8B206}"/>
              </a:ext>
            </a:extLst>
          </p:cNvPr>
          <p:cNvSpPr txBox="1"/>
          <p:nvPr/>
        </p:nvSpPr>
        <p:spPr>
          <a:xfrm>
            <a:off x="792498" y="1543619"/>
            <a:ext cx="3347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 dog is swimming in the lake on a sunny day"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9E4B2-5EEC-53C3-66F4-8E8EFBD9767F}"/>
              </a:ext>
            </a:extLst>
          </p:cNvPr>
          <p:cNvSpPr txBox="1"/>
          <p:nvPr/>
        </p:nvSpPr>
        <p:spPr>
          <a:xfrm>
            <a:off x="8255479" y="1641584"/>
            <a:ext cx="3640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 larger 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commerical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jet is flying in the air"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13E0E-9DA3-9C0C-0D33-995627C48089}"/>
              </a:ext>
            </a:extLst>
          </p:cNvPr>
          <p:cNvSpPr txBox="1"/>
          <p:nvPr/>
        </p:nvSpPr>
        <p:spPr>
          <a:xfrm>
            <a:off x="4433526" y="507903"/>
            <a:ext cx="3541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 stuffed animal with a parachute falling from above"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3" y="444575"/>
            <a:ext cx="40887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Image data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3605F-5CDC-4D4C-BFB9-A59B96FD8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82" y="329748"/>
            <a:ext cx="5160490" cy="524283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F252CC-CE5C-6493-F207-061306C3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4" y="732831"/>
            <a:ext cx="3363191" cy="28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DDC8A8-7F8C-0665-A19E-3A34DCC41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34" y="1828474"/>
            <a:ext cx="1485900" cy="30480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375D2C-F7A0-8B9F-AA83-E34DF25FA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7" y="3521035"/>
            <a:ext cx="3000324" cy="302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537BA3-E1C5-F6E1-313B-203D4F096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641" y="4661128"/>
            <a:ext cx="314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4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3" y="444575"/>
            <a:ext cx="40887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Image data(3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그림에 적용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6BBF3-705C-302D-D666-87FCD991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20" y="1274711"/>
            <a:ext cx="7552387" cy="2806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0866CB-1196-6F73-2448-E913A8ECC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729" y="4419912"/>
            <a:ext cx="3472368" cy="2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3" y="444575"/>
            <a:ext cx="40887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</a:t>
            </a:r>
            <a:r>
              <a:rPr lang="en-US" altLang="ko-Kore-KR" dirty="0">
                <a:latin typeface="Malgun Gothic"/>
                <a:ea typeface="Malgun Gothic"/>
                <a:cs typeface="Malgun Gothic"/>
                <a:sym typeface="Malgun Gothic"/>
              </a:rPr>
              <a:t>input data of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Image encoder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866CB-1196-6F73-2448-E913A8EC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051" y="4835220"/>
            <a:ext cx="3472368" cy="28936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1EFE143-EA12-AAA4-B984-B53DE883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138"/>
            <a:ext cx="12192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AC7A470-130E-F8A6-CE06-5F463203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14" y="4102080"/>
            <a:ext cx="2737936" cy="22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653AA56-97C8-B4ED-461B-5B9CD22EFE49}"/>
              </a:ext>
            </a:extLst>
          </p:cNvPr>
          <p:cNvSpPr/>
          <p:nvPr/>
        </p:nvSpPr>
        <p:spPr>
          <a:xfrm>
            <a:off x="5863086" y="4776235"/>
            <a:ext cx="465827" cy="407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984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</a:t>
            </a:r>
            <a:r>
              <a:rPr lang="en-US" altLang="ko-Kore-KR" dirty="0" err="1">
                <a:latin typeface="Malgun Gothic"/>
                <a:ea typeface="Malgun Gothic"/>
                <a:cs typeface="Malgun Gothic"/>
                <a:sym typeface="Malgun Gothic"/>
              </a:rPr>
              <a:t>ViT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model &amp;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Initializing projection layer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027BA5-A13E-938F-FFAF-356EC7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78" y="2044851"/>
            <a:ext cx="8709318" cy="2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D6B6E58-9D34-DA15-5DC2-8E505F6A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87" y="2090492"/>
            <a:ext cx="10045700" cy="1663700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Output of </a:t>
            </a:r>
            <a:r>
              <a:rPr lang="en-US" altLang="ko-Kore-KR" dirty="0" err="1">
                <a:latin typeface="Malgun Gothic"/>
                <a:ea typeface="Malgun Gothic"/>
                <a:cs typeface="Malgun Gothic"/>
                <a:sym typeface="Malgun Gothic"/>
              </a:rPr>
              <a:t>ViT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5702FE-0D0E-9676-C064-AFD810F1A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24" y="2104390"/>
            <a:ext cx="1562100" cy="27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BE88B5-F805-3F01-52DA-63839EE2B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637" y="2408711"/>
            <a:ext cx="990600" cy="26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E05D9-3EA3-6C02-8CBE-53663FC65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37" y="2675411"/>
            <a:ext cx="1003300" cy="26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1CABD7-14A1-E3E3-D710-ED1C1E102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83" y="3193698"/>
            <a:ext cx="965200" cy="27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D0DD0-7482-D530-1E70-99AC8791DD4C}"/>
                  </a:ext>
                </a:extLst>
              </p:cNvPr>
              <p:cNvSpPr txBox="1"/>
              <p:nvPr/>
            </p:nvSpPr>
            <p:spPr>
              <a:xfrm>
                <a:off x="3528075" y="1494662"/>
                <a:ext cx="6098874" cy="343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rgbClr val="212121"/>
                    </a:solidFill>
                  </a:rPr>
                  <a:t>입</a:t>
                </a:r>
                <a14:m>
                  <m:oMath xmlns:m="http://schemas.openxmlformats.org/officeDocument/2006/math">
                    <m:r>
                      <a:rPr lang="ko-KR" altLang="en-US" sz="1600" b="0" i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력이미지</m:t>
                    </m:r>
                    <m:r>
                      <a:rPr lang="ko-KR" altLang="en-US" sz="1600" b="0" i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 sz="1600" b="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600" b="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600" dirty="0"/>
                  <a:t> </a:t>
                </a:r>
                <a:endParaRPr lang="ko-Kore-KR" alt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D0DD0-7482-D530-1E70-99AC8791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75" y="1494662"/>
                <a:ext cx="6098874" cy="343235"/>
              </a:xfrm>
              <a:prstGeom prst="rect">
                <a:avLst/>
              </a:prstGeom>
              <a:blipFill>
                <a:blip r:embed="rId9"/>
                <a:stretch>
                  <a:fillRect l="-416" t="-357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AF9E820D-9C41-F818-61AD-16EE6427CA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8235" y="1439934"/>
            <a:ext cx="1926003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92B303-F2B4-E9FD-B4D9-C6119CDB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56" y="650699"/>
            <a:ext cx="10096088" cy="4991029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 encoder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29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Google Shape;366;g1478030b10c_0_33"/>
              <p:cNvSpPr txBox="1"/>
              <p:nvPr/>
            </p:nvSpPr>
            <p:spPr>
              <a:xfrm>
                <a:off x="422012" y="444575"/>
                <a:ext cx="5599225" cy="586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1200"/>
                  </a:spcAft>
                  <a:buSzPts val="1400"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Text encoder </a:t>
                </a:r>
                <a14:m>
                  <m:oMath xmlns:m="http://schemas.openxmlformats.org/officeDocument/2006/math">
                    <m:r>
                      <a:rPr lang="en-US" sz="14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/>
                        <a:cs typeface="Malgun Gothic"/>
                        <a:sym typeface="Malgun Gothic"/>
                      </a:rPr>
                      <m:t>𝐵𝐸𝑅</m:t>
                    </m:r>
                    <m:sSub>
                      <m:sSubPr>
                        <m:ctrlPr>
                          <a:rPr lang="en-US" sz="14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/>
                            <a:cs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sz="14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/>
                            <a:cs typeface="Malgun Gothic"/>
                            <a:sym typeface="Malgun Gothic"/>
                          </a:rPr>
                          <m:t>𝑇</m:t>
                        </m:r>
                      </m:e>
                      <m:sub>
                        <m:r>
                          <a:rPr lang="en-US" sz="14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/>
                            <a:cs typeface="Malgun Gothic"/>
                            <a:sym typeface="Malgun Gothic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ko-KR" altLang="en-US" dirty="0"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dirty="0">
                    <a:latin typeface="Malgun Gothic"/>
                    <a:ea typeface="Malgun Gothic"/>
                    <a:cs typeface="Malgun Gothic"/>
                    <a:sym typeface="Malgun Gothic"/>
                  </a:rPr>
                  <a:t>model &amp;</a:t>
                </a:r>
                <a:r>
                  <a:rPr lang="ko-KR" altLang="en-US" dirty="0"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dirty="0">
                    <a:latin typeface="Malgun Gothic"/>
                    <a:ea typeface="Malgun Gothic"/>
                    <a:cs typeface="Malgun Gothic"/>
                    <a:sym typeface="Malgun Gothic"/>
                  </a:rPr>
                  <a:t>Initializing projection layer</a:t>
                </a:r>
                <a:endParaRPr sz="14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mc:Choice>
        <mc:Fallback>
          <p:sp>
            <p:nvSpPr>
              <p:cNvPr id="366" name="Google Shape;366;g1478030b10c_0_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12" y="444575"/>
                <a:ext cx="5599225" cy="586284"/>
              </a:xfrm>
              <a:prstGeom prst="rect">
                <a:avLst/>
              </a:prstGeom>
              <a:blipFill>
                <a:blip r:embed="rId4"/>
                <a:stretch>
                  <a:fillRect l="-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9F76CAB1-E9A3-3794-EA91-9A0F3CD6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519"/>
            <a:ext cx="12192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4037A3-620F-4EAE-2F3D-8258A5627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" y="4090692"/>
            <a:ext cx="10502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4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Tokenizing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text data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5B1D1B-4CA4-5590-7A40-C60DCEEF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1570367"/>
            <a:ext cx="810260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24ABB-B613-655E-2BD1-BCBC857A04C4}"/>
              </a:ext>
            </a:extLst>
          </p:cNvPr>
          <p:cNvSpPr txBox="1"/>
          <p:nvPr/>
        </p:nvSpPr>
        <p:spPr>
          <a:xfrm>
            <a:off x="1868557" y="2854164"/>
            <a:ext cx="79513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text: {'</a:t>
            </a:r>
            <a:r>
              <a:rPr lang="en" altLang="ko-Kore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[101, 1109, 3676, 1110, 5947, 1107, 1103, 3521, 1113, 170, 21162, 1285, 102], </a:t>
            </a:r>
          </a:p>
          <a:p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'</a:t>
            </a:r>
            <a:r>
              <a:rPr lang="en" altLang="ko-Kore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token_type_ids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[0, 0, 0, 0, 0, 0, 0, 0, 0, 0, 0, 0, 0],           </a:t>
            </a:r>
          </a:p>
          <a:p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'</a:t>
            </a:r>
            <a:r>
              <a:rPr lang="en" altLang="ko-Kore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attention_mask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[1, 1, 1, 1, 1, 1, 1, 1, 1, 1, 1, 1, 1]}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28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Tokenized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text data into model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27DB1-820C-54ED-0872-EE1012F3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6275"/>
            <a:ext cx="12192000" cy="360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812D7A-9BC7-04E1-9CF8-3431A03A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1397058"/>
            <a:ext cx="2159000" cy="25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C2A0C6-D7AD-C3B8-25C3-CA924AB60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875" y="2352964"/>
            <a:ext cx="2273300" cy="27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57251-EFEE-A33E-00DB-83682CF0E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8065" y="3783751"/>
            <a:ext cx="2870200" cy="27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4A086E-997D-987D-621A-70E3860D1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457" y="4273625"/>
            <a:ext cx="2463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14064a4c689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4064a4c689_0_2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14064a4c689_0_2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14064a4c689_0_2"/>
          <p:cNvSpPr txBox="1"/>
          <p:nvPr/>
        </p:nvSpPr>
        <p:spPr>
          <a:xfrm>
            <a:off x="311700" y="1444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AutoNum type="arabicPeriod"/>
            </a:pPr>
            <a:r>
              <a:rPr lang="en-US" sz="3000" dirty="0">
                <a:solidFill>
                  <a:srgbClr val="595959"/>
                </a:solidFill>
              </a:rPr>
              <a:t>Code</a:t>
            </a:r>
            <a:endParaRPr sz="3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4064a4c689_0_2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2400" b="0" i="0" u="none" strike="noStrike" cap="non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Tokenized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text data into model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3F8427-9A5E-B3D2-61D6-5BA147EC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75" y="125769"/>
            <a:ext cx="838200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01FD80-A9D0-74FD-A2E9-1E2706862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449" y="3096834"/>
            <a:ext cx="2260600" cy="25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EF65D5-B704-2D60-D725-40276498F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75" y="3330294"/>
            <a:ext cx="2336800" cy="292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BD5643-BA1C-95B6-B56B-A6CC9C56F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5" y="4929309"/>
            <a:ext cx="2882900" cy="241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269CF8-6698-96A5-AF6A-EA3440DD3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25" y="5462117"/>
            <a:ext cx="2400300" cy="241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07242B-38D3-C62A-1814-40C78534A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175" y="2356055"/>
            <a:ext cx="228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6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268EAD2-EF96-3302-4E71-26D93292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57" y="0"/>
            <a:ext cx="8956431" cy="41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Momentum Model Initialization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50FC8-7734-3309-1CC2-43D3C229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" y="4127189"/>
            <a:ext cx="10858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1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Momentum Model update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B588B3-6692-38DD-1907-8C1FC0A24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5" y="1030859"/>
            <a:ext cx="10934700" cy="2984500"/>
          </a:xfrm>
          <a:prstGeom prst="rect">
            <a:avLst/>
          </a:prstGeom>
        </p:spPr>
      </p:pic>
      <p:pic>
        <p:nvPicPr>
          <p:cNvPr id="4" name="Google Shape;352;g1478030b10c_0_99">
            <a:extLst>
              <a:ext uri="{FF2B5EF4-FFF2-40B4-BE49-F238E27FC236}">
                <a16:creationId xmlns:a16="http://schemas.microsoft.com/office/drawing/2014/main" id="{03FAE326-BA79-3664-F80C-4249147C52D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787" y="4144606"/>
            <a:ext cx="4162425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49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Queue</a:t>
            </a:r>
            <a:endParaRPr lang="en-US"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006FBA-3C14-8376-0A51-00E35C71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6375"/>
            <a:ext cx="12192000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06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altLang="ko-Kore-KR" dirty="0">
                <a:latin typeface="Malgun Gothic"/>
                <a:ea typeface="Malgun Gothic"/>
                <a:cs typeface="Malgun Gothic"/>
                <a:sym typeface="Malgun Gothic"/>
              </a:rPr>
              <a:t>Dequeue and enqueue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6A03D1-835A-7B4D-3E9F-81476BD08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69"/>
          <a:stretch/>
        </p:blipFill>
        <p:spPr>
          <a:xfrm>
            <a:off x="2051737" y="1030859"/>
            <a:ext cx="8238056" cy="4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50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Momentum Model update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15A2D-BD8D-115C-3FBC-514C3B17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086" y="1218712"/>
            <a:ext cx="8559800" cy="2451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82092B-1912-B08C-EDDD-6AED139D9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586" y="4209561"/>
            <a:ext cx="894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0402C432-4388-ADC5-145C-181F151F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6" y="497200"/>
            <a:ext cx="10103808" cy="48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ITC</a:t>
            </a:r>
          </a:p>
        </p:txBody>
      </p:sp>
    </p:spTree>
    <p:extLst>
      <p:ext uri="{BB962C8B-B14F-4D97-AF65-F5344CB8AC3E}">
        <p14:creationId xmlns:p14="http://schemas.microsoft.com/office/powerpoint/2010/main" val="2846680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ITC Loss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DB31070-DBC2-0175-F1C8-0F6E8AA2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81" y="3944546"/>
            <a:ext cx="11005038" cy="67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C339CD0-1B48-D3E1-C09A-87A0733B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30518"/>
            <a:ext cx="8915400" cy="8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125C966-C1A9-1036-375F-753CC677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84" y="1629955"/>
            <a:ext cx="9066306" cy="9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4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ITC 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F2433-3703-095D-A5F9-FB9FD1F0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11" y="735329"/>
            <a:ext cx="11220499" cy="57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ITC 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260C7C-D329-BC80-5B30-B02C724A5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1351084"/>
            <a:ext cx="9944100" cy="3505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5A5E3E8-42CF-D43E-B1A0-135FC2F6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0" y="3288480"/>
            <a:ext cx="5099538" cy="46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3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4064a4c689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4064a4c689_0_21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g14064a4c689_0_21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g14064a4c689_0_21"/>
          <p:cNvSpPr txBox="1"/>
          <p:nvPr/>
        </p:nvSpPr>
        <p:spPr>
          <a:xfrm>
            <a:off x="1750050" y="2767200"/>
            <a:ext cx="8691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Introduction</a:t>
            </a:r>
            <a:endParaRPr sz="8000" b="1" i="0" u="none" strike="noStrike" cap="non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915A62-97F8-F33C-E6F5-EACAB540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5" y="5753247"/>
            <a:ext cx="5432944" cy="660178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1AB17E40-7585-8793-B69C-778F496B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44" y="0"/>
            <a:ext cx="8422418" cy="3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ITM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5BEA68A0-896A-C66C-34A9-A1D13018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3958975"/>
            <a:ext cx="11066585" cy="18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891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ITM 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CE577-1ED3-FF43-2EF6-F5946D39E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303092"/>
            <a:ext cx="6210300" cy="245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EFB0FA-2BD6-2BC9-561A-A4E143C6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262" y="955399"/>
            <a:ext cx="4178300" cy="195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DA1249-20ED-374C-7E93-6ED8FC4A1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162" y="3754192"/>
            <a:ext cx="4089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594D7FE-FCD5-C545-EBE4-DC7696D3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97" b="27274"/>
          <a:stretch/>
        </p:blipFill>
        <p:spPr>
          <a:xfrm>
            <a:off x="385575" y="3274792"/>
            <a:ext cx="7340600" cy="2355251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ITM 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FE0393-1D27-FEE9-0D86-E97D4887C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75" y="1155703"/>
            <a:ext cx="7340600" cy="165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7E054E-D2CF-BAEA-3DF9-6B78C129B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250" y="1915625"/>
            <a:ext cx="16764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C9B3F-624F-5F1A-7756-E8A1EBB2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3300" y="2144225"/>
            <a:ext cx="1638300" cy="26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024A79-8CE3-C8A1-28CC-E31B40FA4E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285" b="1"/>
          <a:stretch/>
        </p:blipFill>
        <p:spPr>
          <a:xfrm>
            <a:off x="9044250" y="2430729"/>
            <a:ext cx="16764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32B42-0A27-0A6A-0189-159BB3E88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612" y="1026625"/>
            <a:ext cx="4089400" cy="774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3AA2AE-5CF9-BE05-4190-D671772002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995"/>
          <a:stretch/>
        </p:blipFill>
        <p:spPr>
          <a:xfrm>
            <a:off x="663923" y="2762673"/>
            <a:ext cx="3009900" cy="26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6B1320-D248-1134-189D-D88ADDFCB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1400" y="3208779"/>
            <a:ext cx="4102100" cy="1003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7B04AC-B750-0402-6FFF-169408B952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9846" y="4280171"/>
            <a:ext cx="1676400" cy="723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CFB68D-A2F5-6A88-F270-E088CD65BF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923" y="5696056"/>
            <a:ext cx="2857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ED2B8-EBB7-F25F-ABED-B83C8CA3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0" y="838125"/>
            <a:ext cx="9067800" cy="5575300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ITM Loss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35507B-4B45-1F6D-E1ED-3B0D0F54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640" y="4588119"/>
            <a:ext cx="2946400" cy="266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5ED59D-A92B-E0D2-5AAC-26B8AF81B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640" y="2509922"/>
            <a:ext cx="2870200" cy="203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2BC3A5-BC71-DB83-BF15-4E34C6B0D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640" y="817960"/>
            <a:ext cx="2882900" cy="279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7FA31A-875B-B560-FFA9-90580E233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7640" y="1097360"/>
            <a:ext cx="2235200" cy="228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711FF7-AE96-3328-9584-DE28B54ED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7640" y="1636273"/>
            <a:ext cx="2997200" cy="254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8D91EF-9338-41F6-0073-921C2DD9A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7640" y="1882458"/>
            <a:ext cx="237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2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ITM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594F3-5BF4-1854-BC7C-37A755A0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9152"/>
            <a:ext cx="12192000" cy="1758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0C9D20-3285-BEA7-2798-E92DC549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47" y="2645345"/>
            <a:ext cx="6502400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706139-78FA-526A-0784-62886EEAD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797" y="5369369"/>
            <a:ext cx="6235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7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MLM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F3BCAA-4F8A-4C49-26CD-D8A4A1007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1"/>
          <a:stretch/>
        </p:blipFill>
        <p:spPr>
          <a:xfrm>
            <a:off x="0" y="4121276"/>
            <a:ext cx="12192000" cy="2026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D02B0B-C366-BBD3-C201-44F94ECAD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331" y="0"/>
            <a:ext cx="8543192" cy="39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EC3BF6-38F2-A4A6-A5BC-CDF9FC77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521"/>
            <a:ext cx="12192000" cy="5670958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MLM</a:t>
            </a:r>
          </a:p>
        </p:txBody>
      </p:sp>
    </p:spTree>
    <p:extLst>
      <p:ext uri="{BB962C8B-B14F-4D97-AF65-F5344CB8AC3E}">
        <p14:creationId xmlns:p14="http://schemas.microsoft.com/office/powerpoint/2010/main" val="23459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31106B7-EFFC-0121-406A-0B339FB9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63" y="266350"/>
            <a:ext cx="9005452" cy="6081101"/>
          </a:xfrm>
          <a:prstGeom prst="rect">
            <a:avLst/>
          </a:prstGeom>
        </p:spPr>
      </p:pic>
      <p:pic>
        <p:nvPicPr>
          <p:cNvPr id="361" name="Google Shape;361;g1478030b1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2" y="444575"/>
            <a:ext cx="5599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7ED62-CD9F-DD9F-CFF2-505D9F6B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180" y="472745"/>
            <a:ext cx="2045099" cy="238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188B32-882C-FFE3-5808-4279B0090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180" y="737717"/>
            <a:ext cx="2111566" cy="238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601EF4-314E-0958-0034-95F8DEB3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999" y="647459"/>
            <a:ext cx="4274621" cy="7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F94CB5-BA7A-CBEC-F27C-00F1BFF16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706" y="1714839"/>
            <a:ext cx="1721744" cy="194547"/>
          </a:xfrm>
          <a:prstGeom prst="rect">
            <a:avLst/>
          </a:prstGeom>
        </p:spPr>
      </p:pic>
      <p:pic>
        <p:nvPicPr>
          <p:cNvPr id="9" name="Google Shape;279;g145245dc916_2_15">
            <a:extLst>
              <a:ext uri="{FF2B5EF4-FFF2-40B4-BE49-F238E27FC236}">
                <a16:creationId xmlns:a16="http://schemas.microsoft.com/office/drawing/2014/main" id="{DB14B315-27D4-C9BF-153A-AD6D804A263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24910" y="5789346"/>
            <a:ext cx="3484385" cy="322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506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5259086" y="3198150"/>
            <a:ext cx="167382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860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4064a4c689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4064a4c689_0_72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14064a4c689_0_72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14064a4c689_0_72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2400" b="0" i="0" u="none" strike="noStrike" cap="none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14064a4c689_0_72"/>
          <p:cNvSpPr txBox="1"/>
          <p:nvPr/>
        </p:nvSpPr>
        <p:spPr>
          <a:xfrm>
            <a:off x="422000" y="497200"/>
            <a:ext cx="40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제안 방법론 및 Contribution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g14064a4c689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5251" y="798750"/>
            <a:ext cx="7041498" cy="3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4064a4c689_0_72"/>
          <p:cNvSpPr txBox="1"/>
          <p:nvPr/>
        </p:nvSpPr>
        <p:spPr>
          <a:xfrm>
            <a:off x="441900" y="4115521"/>
            <a:ext cx="11308200" cy="210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encoder, Text encoder, Multimodal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구성됨</a:t>
            </a:r>
            <a:endParaRPr lang="ko-KR" altLang="en-US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입력 이미지  는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,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입력 텍스트   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는                       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임베딩으로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인코딩 됨</a:t>
            </a:r>
          </a:p>
          <a:p>
            <a:pPr marL="914400" marR="0" lvl="1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encoder: visual transformer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ViT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-B/16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12-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layer </a:t>
            </a:r>
            <a:r>
              <a:rPr lang="ko-KR" alt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 encoder: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BERTbase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모델의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first 6-layer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사용</a:t>
            </a:r>
            <a:endParaRPr lang="ko-KR" altLang="en-US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Multimodal encoder: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BERTbase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모델의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last 6-layer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사용</a:t>
            </a: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Multimodal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에서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cross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ko-KR" alt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Fusion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4064a4c689_0_72"/>
          <p:cNvSpPr txBox="1"/>
          <p:nvPr/>
        </p:nvSpPr>
        <p:spPr>
          <a:xfrm>
            <a:off x="3163650" y="497200"/>
            <a:ext cx="586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ALign BEfore Fuse(ALBEF) 구조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14064a4c689_0_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9580" y="4619388"/>
            <a:ext cx="111341" cy="1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4064a4c689_0_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63523" y="4570136"/>
            <a:ext cx="12382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4064a4c689_0_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3938" y="4619388"/>
            <a:ext cx="12382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7D6F1F-210D-B575-9369-299619D3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3" y="4570136"/>
            <a:ext cx="1145877" cy="2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45245dc916_2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45245dc916_2_15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145245dc916_2_15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145245dc916_2_15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2400" b="0" i="0" u="none" strike="noStrike" cap="none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145245dc916_2_15"/>
          <p:cNvSpPr txBox="1"/>
          <p:nvPr/>
        </p:nvSpPr>
        <p:spPr>
          <a:xfrm>
            <a:off x="385575" y="798050"/>
            <a:ext cx="11308200" cy="4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Image-Text Contrastive Learning(ITC)</a:t>
            </a:r>
            <a:endParaRPr sz="2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멀티모달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인코더에서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image, text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feature를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fusion하기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unimodal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encoder를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목적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같은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image-text pair(positive)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부터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얻은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feature는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similarity가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높아지도록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image-text pair(negative)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부터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얻은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features는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similarity가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낮아지도록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학습</a:t>
            </a:r>
            <a:endParaRPr sz="16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ex)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만약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batch가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64라면,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하나의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image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embedding에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대해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같은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pair인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text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embedding은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similarity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score가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높아지게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나머지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negative text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embeddings는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socre가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낮아지도록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것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Masked Language Modeling(MLM)</a:t>
            </a:r>
            <a:endParaRPr sz="22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이미지와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mask를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씌우지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않은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text를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활용해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mask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씌운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단어를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맞추는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적을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목적</a:t>
            </a:r>
            <a:endParaRPr sz="160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BERT와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마찬가지로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input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tokens의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15%를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랜덤하게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마스크함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Image-Text Matching(ITM)</a:t>
            </a:r>
            <a:endParaRPr sz="22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image-text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pair가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positive(matched)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인지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negative(not matched)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인지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예측하는</a:t>
            </a:r>
            <a:r>
              <a:rPr lang="en-US" sz="160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objective</a:t>
            </a:r>
            <a:endParaRPr sz="160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멀티모달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인코더의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[CLS]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embedding을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fully-connected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layer를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거친후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softmax로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matching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여부를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예측</a:t>
            </a:r>
            <a:endParaRPr sz="16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45245dc916_2_15"/>
          <p:cNvSpPr txBox="1"/>
          <p:nvPr/>
        </p:nvSpPr>
        <p:spPr>
          <a:xfrm>
            <a:off x="4187100" y="367625"/>
            <a:ext cx="381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Pre-training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145245dc916_2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7450" y="5411700"/>
            <a:ext cx="7037100" cy="6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45245dc916_2_15"/>
          <p:cNvSpPr txBox="1"/>
          <p:nvPr/>
        </p:nvSpPr>
        <p:spPr>
          <a:xfrm>
            <a:off x="422013" y="444575"/>
            <a:ext cx="40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제안 방법론 및 Contribution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1478030b10c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478030b10c_0_6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1478030b10c_0_6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1478030b10c_0_6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</a:p>
        </p:txBody>
      </p:sp>
      <p:sp>
        <p:nvSpPr>
          <p:cNvPr id="302" name="Google Shape;302;g1478030b10c_0_6"/>
          <p:cNvSpPr txBox="1"/>
          <p:nvPr/>
        </p:nvSpPr>
        <p:spPr>
          <a:xfrm>
            <a:off x="422013" y="444575"/>
            <a:ext cx="40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제안 방법론 및 Contribution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1478030b10c_0_6"/>
          <p:cNvSpPr txBox="1"/>
          <p:nvPr/>
        </p:nvSpPr>
        <p:spPr>
          <a:xfrm>
            <a:off x="385588" y="1121950"/>
            <a:ext cx="113082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457200" marR="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Pre-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training에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사용되는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image-text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쌍은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대부분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웹에서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수집되며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Noise가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많은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경향이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있음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marR="0" lvl="1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Positive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pairs는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텍스트가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이미지와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무관한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단어를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포함하거나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이미지가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텍스트에서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서술되지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않은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객체를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포함하는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등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보통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연관성이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약함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marR="0" lvl="1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ITC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학습의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경우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이미지에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대한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negative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texts가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이미지의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내용과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일치할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있음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marR="0" lvl="1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MLM의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경우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영상을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동일하게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설명하는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또는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설명하는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)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원본의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주석과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다른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단어가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있을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있음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그러나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ITC와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MLM에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대한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one-hot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label은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정확성과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관계없이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모든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negative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prediction에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벌칙을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부과함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7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478030b10c_0_6"/>
          <p:cNvSpPr txBox="1"/>
          <p:nvPr/>
        </p:nvSpPr>
        <p:spPr>
          <a:xfrm>
            <a:off x="3650700" y="300000"/>
            <a:ext cx="5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highlight>
                  <a:schemeClr val="lt1"/>
                </a:highlight>
              </a:rPr>
              <a:t>Momentum Distillation</a:t>
            </a:r>
            <a:endParaRPr sz="22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05" name="Google Shape;305;g1478030b10c_0_6"/>
          <p:cNvSpPr txBox="1"/>
          <p:nvPr/>
        </p:nvSpPr>
        <p:spPr>
          <a:xfrm>
            <a:off x="180750" y="3626650"/>
            <a:ext cx="118305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이를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위해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본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논문에서는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Momentum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모델에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의해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생성된</a:t>
            </a:r>
            <a:r>
              <a:rPr lang="en-US" sz="1700" b="1" dirty="0">
                <a:solidFill>
                  <a:schemeClr val="dk1"/>
                </a:solidFill>
                <a:highlight>
                  <a:schemeClr val="lt1"/>
                </a:highlight>
              </a:rPr>
              <a:t> pseudo-</a:t>
            </a:r>
            <a:r>
              <a:rPr lang="en-US" sz="1700" b="1" dirty="0" err="1">
                <a:solidFill>
                  <a:schemeClr val="dk1"/>
                </a:solidFill>
                <a:highlight>
                  <a:schemeClr val="lt1"/>
                </a:highlight>
              </a:rPr>
              <a:t>target로부터</a:t>
            </a:r>
            <a:r>
              <a:rPr lang="en-US" sz="1700" b="1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b="1" dirty="0" err="1">
                <a:solidFill>
                  <a:schemeClr val="dk1"/>
                </a:solidFill>
                <a:highlight>
                  <a:schemeClr val="lt1"/>
                </a:highlight>
              </a:rPr>
              <a:t>학습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하는것을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제안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 Momentum </a:t>
            </a:r>
            <a:r>
              <a:rPr lang="en-US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모델</a:t>
            </a: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유니모달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멀티모달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인코더의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Exponential Moving Average(EMA)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로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구성된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continuously-evolving teacher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타겟이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학습을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진행할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때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마다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업데이트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된다는것을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</a:rPr>
              <a:t>의미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06" name="Google Shape;306;g1478030b10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975" y="4737851"/>
            <a:ext cx="10103451" cy="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478030b10c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972" y="5407175"/>
            <a:ext cx="8286565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478030b10c_0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478030b10c_0_99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1478030b10c_0_99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1478030b10c_0_99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altLang="ko-Kore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</a:p>
        </p:txBody>
      </p:sp>
      <p:sp>
        <p:nvSpPr>
          <p:cNvPr id="350" name="Google Shape;350;g1478030b10c_0_99"/>
          <p:cNvSpPr txBox="1"/>
          <p:nvPr/>
        </p:nvSpPr>
        <p:spPr>
          <a:xfrm>
            <a:off x="3519750" y="275375"/>
            <a:ext cx="5152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highlight>
                  <a:schemeClr val="lt1"/>
                </a:highlight>
              </a:rPr>
              <a:t>What is EMA?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478030b10c_0_99"/>
          <p:cNvSpPr txBox="1"/>
          <p:nvPr/>
        </p:nvSpPr>
        <p:spPr>
          <a:xfrm>
            <a:off x="422013" y="444575"/>
            <a:ext cx="40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제안 방법론 및 Contribution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g1478030b10c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850" y="1093675"/>
            <a:ext cx="4162425" cy="571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3" name="Google Shape;353;g1478030b10c_0_99"/>
              <p:cNvSpPr txBox="1"/>
              <p:nvPr/>
            </p:nvSpPr>
            <p:spPr>
              <a:xfrm>
                <a:off x="441888" y="1752829"/>
                <a:ext cx="11308200" cy="1571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spAutoFit/>
              </a:bodyPr>
              <a:lstStyle/>
              <a:p>
                <a:pPr marL="457200" lvl="0" indent="-3365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●"/>
                </a:pP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이때 </a:t>
                </a:r>
                <a:r>
                  <a:rPr lang="el-GR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β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는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en-US" altLang="ko-KR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0~1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사이의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값을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갖는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하이퍼파라미터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,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세타</a:t>
                </a:r>
                <a:r>
                  <a:rPr lang="en-US" altLang="ko-KR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(</a:t>
                </a:r>
                <a:r>
                  <a:rPr lang="el-GR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Θ</a:t>
                </a:r>
                <a:r>
                  <a:rPr lang="el-GR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)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는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새로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들어온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데이터</a:t>
                </a:r>
                <a:r>
                  <a:rPr lang="en-US" altLang="ko-KR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, </a:t>
                </a:r>
                <a:r>
                  <a:rPr 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V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는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현재의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경향을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나타내는</a:t>
                </a:r>
                <a:r>
                  <a:rPr lang="ko-KR" altLang="en-US" sz="17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값</a:t>
                </a:r>
                <a:endParaRPr lang="ko-KR" altLang="en-US" sz="17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457200" lvl="0" indent="-3365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●"/>
                </a:pPr>
                <a:r>
                  <a:rPr lang="el-GR" sz="1700" dirty="0">
                    <a:solidFill>
                      <a:schemeClr val="dk1"/>
                    </a:solidFill>
                  </a:rPr>
                  <a:t>β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의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크기가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커질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수록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700" dirty="0">
                    <a:solidFill>
                      <a:schemeClr val="dk1"/>
                    </a:solidFill>
                  </a:rPr>
                  <a:t>에서 고려하는 데이터의 크기 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(</a:t>
                </a:r>
                <a:r>
                  <a:rPr lang="en-US" sz="1700" dirty="0">
                    <a:solidFill>
                      <a:schemeClr val="dk1"/>
                    </a:solidFill>
                  </a:rPr>
                  <a:t>window size)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가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커지므로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,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보다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곡선이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en-US" sz="1700" dirty="0" err="1">
                    <a:solidFill>
                      <a:schemeClr val="dk1"/>
                    </a:solidFill>
                  </a:rPr>
                  <a:t>smooth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해짐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. 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따라서 급격한 변화에 둔감해짐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.</a:t>
                </a:r>
                <a:endParaRPr lang="ko-KR" altLang="en-US" sz="1700" dirty="0">
                  <a:solidFill>
                    <a:schemeClr val="dk1"/>
                  </a:solidFill>
                </a:endParaRPr>
              </a:p>
              <a:p>
                <a:pPr marL="45720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●"/>
                </a:pPr>
                <a:r>
                  <a:rPr lang="el-GR" sz="1700" dirty="0">
                    <a:solidFill>
                      <a:schemeClr val="dk1"/>
                    </a:solidFill>
                  </a:rPr>
                  <a:t>β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가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커진다는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의미는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결국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, </a:t>
                </a:r>
                <a:r>
                  <a:rPr lang="en-US" sz="1700" dirty="0">
                    <a:solidFill>
                      <a:schemeClr val="dk1"/>
                    </a:solidFill>
                  </a:rPr>
                  <a:t>previous </a:t>
                </a:r>
                <a:r>
                  <a:rPr lang="en-US" sz="1700" dirty="0" err="1">
                    <a:solidFill>
                      <a:schemeClr val="dk1"/>
                    </a:solidFill>
                  </a:rPr>
                  <a:t>value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에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더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큰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가중치를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주는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것이기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때문에</a:t>
                </a:r>
                <a:r>
                  <a:rPr lang="en-US" altLang="ko-KR" sz="1700" dirty="0">
                    <a:solidFill>
                      <a:schemeClr val="dk1"/>
                    </a:solidFill>
                  </a:rPr>
                  <a:t>,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현재의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en-US" sz="1700" dirty="0" err="1">
                    <a:solidFill>
                      <a:schemeClr val="dk1"/>
                    </a:solidFill>
                  </a:rPr>
                  <a:t>value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에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영향력을</a:t>
                </a:r>
                <a:r>
                  <a:rPr lang="ko-KR" altLang="en-US" sz="17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700" dirty="0" err="1">
                    <a:solidFill>
                      <a:schemeClr val="dk1"/>
                    </a:solidFill>
                  </a:rPr>
                  <a:t>감소시킴</a:t>
                </a:r>
                <a:endParaRPr sz="170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353" name="Google Shape;353;g1478030b10c_0_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8" y="1752829"/>
                <a:ext cx="11308200" cy="1571119"/>
              </a:xfrm>
              <a:prstGeom prst="rect">
                <a:avLst/>
              </a:prstGeom>
              <a:blipFill>
                <a:blip r:embed="rId5"/>
                <a:stretch>
                  <a:fillRect r="-336" b="-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4" name="Google Shape;354;g1478030b10c_0_99"/>
          <p:cNvPicPr preferRelativeResize="0"/>
          <p:nvPr/>
        </p:nvPicPr>
        <p:blipFill rotWithShape="1">
          <a:blip r:embed="rId6">
            <a:alphaModFix/>
          </a:blip>
          <a:srcRect l="11441" t="20038"/>
          <a:stretch/>
        </p:blipFill>
        <p:spPr>
          <a:xfrm>
            <a:off x="1415024" y="3781825"/>
            <a:ext cx="4735651" cy="24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478030b10c_0_99"/>
          <p:cNvSpPr txBox="1"/>
          <p:nvPr/>
        </p:nvSpPr>
        <p:spPr>
          <a:xfrm>
            <a:off x="6328441" y="4184556"/>
            <a:ext cx="4368313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초록색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: β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값이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높음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, smooth</a:t>
            </a:r>
            <a:endParaRPr sz="145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노란색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: β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이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작음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새로운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데이터에</a:t>
            </a:r>
            <a:r>
              <a:rPr lang="en-US" sz="1450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450" b="1" dirty="0" err="1">
                <a:solidFill>
                  <a:schemeClr val="dk1"/>
                </a:solidFill>
                <a:highlight>
                  <a:srgbClr val="FFFFFF"/>
                </a:highlight>
              </a:rPr>
              <a:t>adaptive해짐</a:t>
            </a:r>
            <a:endParaRPr sz="17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4064a4c689_0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4064a4c689_0_9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14064a4c689_0_9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14064a4c689_0_93"/>
          <p:cNvSpPr txBox="1"/>
          <p:nvPr/>
        </p:nvSpPr>
        <p:spPr>
          <a:xfrm>
            <a:off x="1937100" y="2767200"/>
            <a:ext cx="8317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en-US" sz="80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  <a:endParaRPr sz="8000" b="1" i="0" u="none" strike="noStrike" cap="none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478030b10c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28175"/>
            <a:ext cx="957025" cy="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478030b10c_0_33"/>
          <p:cNvSpPr/>
          <p:nvPr/>
        </p:nvSpPr>
        <p:spPr>
          <a:xfrm>
            <a:off x="0" y="6477552"/>
            <a:ext cx="12192000" cy="50700"/>
          </a:xfrm>
          <a:prstGeom prst="rect">
            <a:avLst/>
          </a:prstGeom>
          <a:solidFill>
            <a:srgbClr val="70588A"/>
          </a:solidFill>
          <a:ln w="12700" cap="flat" cmpd="sng">
            <a:solidFill>
              <a:srgbClr val="7058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478030b10c_0_33"/>
          <p:cNvSpPr txBox="1"/>
          <p:nvPr/>
        </p:nvSpPr>
        <p:spPr>
          <a:xfrm>
            <a:off x="2309550" y="6477538"/>
            <a:ext cx="75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Hanbat National University, Dept. of Computer Engineering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478030b10c_0_33"/>
          <p:cNvSpPr txBox="1"/>
          <p:nvPr/>
        </p:nvSpPr>
        <p:spPr>
          <a:xfrm>
            <a:off x="385575" y="35500"/>
            <a:ext cx="31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Code</a:t>
            </a:r>
            <a:endParaRPr sz="2400" b="0" i="0" u="none" strike="noStrike" cap="none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478030b10c_0_33"/>
          <p:cNvSpPr txBox="1"/>
          <p:nvPr/>
        </p:nvSpPr>
        <p:spPr>
          <a:xfrm>
            <a:off x="422013" y="444575"/>
            <a:ext cx="40887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encoder – Image data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174D64-7D42-6A2B-CEA5-F32B2657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33" y="1376974"/>
            <a:ext cx="7931517" cy="39138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1154</Words>
  <Application>Microsoft Macintosh PowerPoint</Application>
  <PresentationFormat>와이드스크린</PresentationFormat>
  <Paragraphs>190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Malgun Gothic</vt:lpstr>
      <vt:lpstr>Arial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김민준</dc:creator>
  <cp:lastModifiedBy>최창수</cp:lastModifiedBy>
  <cp:revision>5</cp:revision>
  <dcterms:created xsi:type="dcterms:W3CDTF">2022-05-14T15:22:59Z</dcterms:created>
  <dcterms:modified xsi:type="dcterms:W3CDTF">2022-08-24T18:31:08Z</dcterms:modified>
</cp:coreProperties>
</file>